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ef478250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ef478250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ef478250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7ef478250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ef478250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ef478250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ef478250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7ef478250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ef478250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ef478250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fa550017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7fa550017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fa5500173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7fa5500173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fa550017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fa550017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fa5500173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7fa5500173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ef478250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7ef478250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ef478250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7ef478250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ef478250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ef478250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ef478250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7ef478250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ef478250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7ef478250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ef478250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ef478250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66511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11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062825"/>
            <a:ext cx="8520600" cy="15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080">
                <a:solidFill>
                  <a:schemeClr val="lt1"/>
                </a:solidFill>
              </a:rPr>
              <a:t> KURS METODYCZNY w ramach akredytowanego projektu Liceum Ogólnokształcącego imienia Mikołaja Kopernika w Tarnobrzegu</a:t>
            </a:r>
            <a:endParaRPr b="1" sz="508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8680">
                <a:solidFill>
                  <a:schemeClr val="lt1"/>
                </a:solidFill>
              </a:rPr>
              <a:t>”ChatGPT i podstawowe narzędzia AI w edukacji”</a:t>
            </a:r>
            <a:endParaRPr b="1" sz="868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080">
                <a:solidFill>
                  <a:schemeClr val="lt1"/>
                </a:solidFill>
              </a:rPr>
              <a:t>21-26 Lipiec 2025</a:t>
            </a:r>
            <a:endParaRPr b="1" sz="508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0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 flipH="1" rot="-249510">
            <a:off x="-73534" y="2756509"/>
            <a:ext cx="8737403" cy="6349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9496F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7" name="Google Shape;57;p13" title="dofin_przez_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5" y="0"/>
            <a:ext cx="8934275" cy="1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52250" y="4080750"/>
            <a:ext cx="5944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000">
                <a:solidFill>
                  <a:srgbClr val="09496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2024-1-PL01-KA121-SCH-000197133 </a:t>
            </a:r>
            <a:endParaRPr b="1" sz="1000">
              <a:solidFill>
                <a:srgbClr val="09496F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000">
                <a:solidFill>
                  <a:srgbClr val="09496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Nowoczesna edukacja klucz do sukcesu</a:t>
            </a:r>
            <a:endParaRPr b="1" sz="1000">
              <a:solidFill>
                <a:srgbClr val="09496F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59" name="Google Shape;59;p13" title="pobrane (3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088" y="3880000"/>
            <a:ext cx="3762375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Jak pracować z Padlet I padlet TA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080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Poznanie praktycznych możliwości Padleta w organizacji lekcji i pracy projektowej.</a:t>
            </a:r>
            <a:br>
              <a:rPr lang="pl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Umiejętność tworzenia interaktywnych tablic online wspierających współpracę i wymianę treści.</a:t>
            </a:r>
            <a:br>
              <a:rPr lang="pl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Integracja Padleta z innymi narzędziami AI (np. generowanie treści i wizualizacji).</a:t>
            </a:r>
            <a:br>
              <a:rPr lang="pl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Wzbogacenie metod dydaktycznych o narzędzia angażujące całą klasę.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82900" y="445025"/>
            <a:ext cx="8449500" cy="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Dlaczego warto uczestniczyć w tego rodzaju kursach?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WARTO, ze względu na: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" sz="1100">
                <a:solidFill>
                  <a:schemeClr val="lt1"/>
                </a:solidFill>
              </a:rPr>
              <a:t>Rozwój </a:t>
            </a:r>
            <a:r>
              <a:rPr b="1" lang="pl" sz="1100">
                <a:solidFill>
                  <a:schemeClr val="lt1"/>
                </a:solidFill>
              </a:rPr>
              <a:t>kompetencji cyfrowych</a:t>
            </a:r>
            <a:r>
              <a:rPr lang="pl" sz="1100">
                <a:solidFill>
                  <a:schemeClr val="lt1"/>
                </a:solidFill>
              </a:rPr>
              <a:t> nauczyciela.</a:t>
            </a:r>
            <a:br>
              <a:rPr lang="pl" sz="1100">
                <a:solidFill>
                  <a:schemeClr val="lt1"/>
                </a:solidFill>
              </a:rPr>
            </a:b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" sz="1100">
                <a:solidFill>
                  <a:schemeClr val="lt1"/>
                </a:solidFill>
              </a:rPr>
              <a:t>Przygotowanie do </a:t>
            </a:r>
            <a:r>
              <a:rPr b="1" lang="pl" sz="1100">
                <a:solidFill>
                  <a:schemeClr val="lt1"/>
                </a:solidFill>
              </a:rPr>
              <a:t>nowoczesnego, angażującego nauczania</a:t>
            </a:r>
            <a:r>
              <a:rPr lang="pl" sz="1100">
                <a:solidFill>
                  <a:schemeClr val="lt1"/>
                </a:solidFill>
              </a:rPr>
              <a:t> z wykorzystaniem AI.</a:t>
            </a:r>
            <a:br>
              <a:rPr lang="pl" sz="1100">
                <a:solidFill>
                  <a:schemeClr val="lt1"/>
                </a:solidFill>
              </a:rPr>
            </a:b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" sz="1100">
                <a:solidFill>
                  <a:schemeClr val="lt1"/>
                </a:solidFill>
              </a:rPr>
              <a:t>Umiejętność łączenia technologii z dydaktyką i sztuką.</a:t>
            </a:r>
            <a:br>
              <a:rPr lang="pl" sz="1100">
                <a:solidFill>
                  <a:schemeClr val="lt1"/>
                </a:solidFill>
              </a:rPr>
            </a:b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" sz="1100">
                <a:solidFill>
                  <a:schemeClr val="lt1"/>
                </a:solidFill>
              </a:rPr>
              <a:t>Świadome i odpowiedzialne korzystanie z narzędzi AI w edukacji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" sz="1100">
                <a:solidFill>
                  <a:schemeClr val="lt1"/>
                </a:solidFill>
              </a:rPr>
              <a:t>Praca w międzynarodowym środowisku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" sz="1100">
                <a:solidFill>
                  <a:schemeClr val="lt1"/>
                </a:solidFill>
              </a:rPr>
              <a:t>Wymiana doświadczeń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" sz="1100">
                <a:solidFill>
                  <a:schemeClr val="lt1"/>
                </a:solidFill>
              </a:rPr>
              <a:t>Rozwój własny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506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Rozwój kompetencji kulturowych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Program czasu wolnego zawierał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poznanie kultury, architektury, historii i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 głównych zabytków Splitu i okolic: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pl">
                <a:solidFill>
                  <a:schemeClr val="lt1"/>
                </a:solidFill>
              </a:rPr>
              <a:t>spacer na wzgórze Marjan;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pl">
                <a:solidFill>
                  <a:schemeClr val="lt1"/>
                </a:solidFill>
              </a:rPr>
              <a:t>zwiedzanie katedry i Pałac Dioklecjana;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pl">
                <a:solidFill>
                  <a:schemeClr val="lt1"/>
                </a:solidFill>
              </a:rPr>
              <a:t>wycieczka do Szybenika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2" name="Google Shape;132;p24" title="IMG_20250726_10473572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0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Poznane narzędzia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500">
                <a:solidFill>
                  <a:schemeClr val="lt1"/>
                </a:solidFill>
              </a:rPr>
              <a:t>ChatterpixKids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500">
                <a:solidFill>
                  <a:schemeClr val="lt1"/>
                </a:solidFill>
              </a:rPr>
              <a:t>Microsoft reflect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500">
                <a:solidFill>
                  <a:schemeClr val="lt1"/>
                </a:solidFill>
              </a:rPr>
              <a:t>digipad.app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500">
                <a:solidFill>
                  <a:schemeClr val="lt1"/>
                </a:solidFill>
              </a:rPr>
              <a:t>Gamma.app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500">
                <a:solidFill>
                  <a:schemeClr val="lt1"/>
                </a:solidFill>
              </a:rPr>
              <a:t>Napkin.AI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500">
                <a:solidFill>
                  <a:schemeClr val="lt1"/>
                </a:solidFill>
              </a:rPr>
              <a:t>Musical canva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500">
                <a:solidFill>
                  <a:schemeClr val="lt1"/>
                </a:solidFill>
              </a:rPr>
              <a:t>Google Arts and culture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500">
                <a:solidFill>
                  <a:schemeClr val="lt1"/>
                </a:solidFill>
              </a:rPr>
              <a:t>Chat Gpt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500">
                <a:solidFill>
                  <a:schemeClr val="lt1"/>
                </a:solidFill>
              </a:rPr>
              <a:t>Microsoft copilot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500">
                <a:solidFill>
                  <a:schemeClr val="lt1"/>
                </a:solidFill>
              </a:rPr>
              <a:t>Gemmini</a:t>
            </a:r>
            <a:endParaRPr sz="5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 title="IMG_20250721_13405713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Poznane narzędzia cd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" sz="1100">
                <a:solidFill>
                  <a:schemeClr val="dk1"/>
                </a:solidFill>
              </a:rPr>
              <a:t> </a:t>
            </a:r>
            <a:r>
              <a:rPr lang="pl" sz="5928">
                <a:solidFill>
                  <a:schemeClr val="lt1"/>
                </a:solidFill>
              </a:rPr>
              <a:t>zerogpt, dream face,   Meme cam</a:t>
            </a:r>
            <a:endParaRPr sz="592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928">
                <a:solidFill>
                  <a:schemeClr val="lt1"/>
                </a:solidFill>
              </a:rPr>
              <a:t>Hey Gen </a:t>
            </a:r>
            <a:endParaRPr sz="592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928">
                <a:solidFill>
                  <a:schemeClr val="lt1"/>
                </a:solidFill>
              </a:rPr>
              <a:t>Deep AI</a:t>
            </a:r>
            <a:endParaRPr sz="592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5928">
                <a:solidFill>
                  <a:schemeClr val="lt1"/>
                </a:solidFill>
              </a:rPr>
              <a:t>Leonardo AI</a:t>
            </a:r>
            <a:endParaRPr sz="592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5928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6343">
                <a:solidFill>
                  <a:schemeClr val="lt1"/>
                </a:solidFill>
              </a:rPr>
              <a:t>PIXLR</a:t>
            </a:r>
            <a:endParaRPr sz="6343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6343">
                <a:solidFill>
                  <a:schemeClr val="lt1"/>
                </a:solidFill>
              </a:rPr>
              <a:t>Padlet TA</a:t>
            </a:r>
            <a:endParaRPr sz="6343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6343">
                <a:solidFill>
                  <a:schemeClr val="lt1"/>
                </a:solidFill>
              </a:rPr>
              <a:t>DIFFIT</a:t>
            </a:r>
            <a:endParaRPr sz="6343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6343">
                <a:solidFill>
                  <a:schemeClr val="lt1"/>
                </a:solidFill>
              </a:rPr>
              <a:t> gitmind </a:t>
            </a:r>
            <a:endParaRPr sz="6343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6343">
                <a:solidFill>
                  <a:schemeClr val="lt1"/>
                </a:solidFill>
              </a:rPr>
              <a:t>wayground</a:t>
            </a:r>
            <a:endParaRPr sz="6343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328"/>
              <a:buFont typeface="Arial"/>
              <a:buNone/>
            </a:pPr>
            <a:r>
              <a:t/>
            </a:r>
            <a:endParaRPr sz="4343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46" name="Google Shape;146;p26" title="IMG_20250724_09191613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838" y="-61925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b="1" lang="pl" sz="1000">
                <a:solidFill>
                  <a:srgbClr val="09496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2024-1-PL01-KA121-SCH-000197133 project of Liceum Ogolnokształcace im.Mikołaja Kopernika in Tarnobrzeg</a:t>
            </a:r>
            <a:endParaRPr b="1" sz="1000">
              <a:solidFill>
                <a:srgbClr val="09496F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50">
                <a:solidFill>
                  <a:srgbClr val="222222"/>
                </a:solidFill>
                <a:highlight>
                  <a:srgbClr val="FFFFFF"/>
                </a:highlight>
              </a:rPr>
              <a:t>The project has been funded with support of European Commission within Erasmus + programme. This publication reflects only the views of the author, and the Commission cannot be held responsible for any use which may be made of the information contained therein.</a:t>
            </a:r>
            <a:endParaRPr sz="14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chemeClr val="lt1"/>
                </a:solidFill>
                <a:highlight>
                  <a:srgbClr val="FFFFFF"/>
                </a:highlight>
              </a:rPr>
              <a:t>Sfinansowane ze środków UE. Wyrażone poglądy i opinie są jedynie opiniami autora lub autorów i niekoniecznie odzwierciedlają poglądy i opinie Unii Europejskiej lub Fundacji Rozwoju Systemu Edukacji. Unia Europejska ani podmiot udzielający dotacji nie ponoszą za nie odpowiedzialności”.</a:t>
            </a:r>
            <a:endParaRPr sz="1400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 title="dofin_przez_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3275" y="3396998"/>
            <a:ext cx="9144000" cy="174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Dziękuję za uwagę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514850" y="1209350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solidFill>
                  <a:schemeClr val="lt1"/>
                </a:solidFill>
                <a:highlight>
                  <a:srgbClr val="00FFFF"/>
                </a:highlight>
              </a:rPr>
              <a:t>uczestnik kursu Beata Dul</a:t>
            </a:r>
            <a:endParaRPr>
              <a:solidFill>
                <a:schemeClr val="lt1"/>
              </a:solidFill>
              <a:highlight>
                <a:srgbClr val="00FFFF"/>
              </a:highlight>
            </a:endParaRPr>
          </a:p>
        </p:txBody>
      </p:sp>
      <p:pic>
        <p:nvPicPr>
          <p:cNvPr id="160" name="Google Shape;160;p28" title="EN Co-funded by the EU_PO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75" y="2099350"/>
            <a:ext cx="8939223" cy="191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204775" y="4019250"/>
            <a:ext cx="9084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  <a:highlight>
                  <a:schemeClr val="dk1"/>
                </a:highlight>
              </a:rPr>
              <a:t>Sfinansowane ze środków UE. Wyrażone poglądy i opinie są jedynie opiniami autora lub autorów i niekoniecznie odzwierciedlają poglądy i opinie Unii Europejskiej lub Fundacji Rozwoju Systemu Edukacji. Unia Europejska ani podmiot udzielający dotacji nie ponoszą za nie odpowiedzialności”.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Miejsce :EUROPASS TEACHER ACADEMY SPLIT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21-26 lipiec 2025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 title="pobran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50" y="3355975"/>
            <a:ext cx="3876675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677275" y="4431650"/>
            <a:ext cx="448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czas trwania zajęć codziennie 9-14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8" name="Google Shape;68;p14" title="IMG_20250723_07580864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6258" y="2834125"/>
            <a:ext cx="3003491" cy="230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 title="IMG_20250723_07580864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96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title="IMG_20250724_092134877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61460" y="0"/>
            <a:ext cx="555292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Tematyka zajęć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lt1"/>
                </a:solidFill>
              </a:rPr>
              <a:t>1.</a:t>
            </a:r>
            <a:r>
              <a:rPr lang="pl" sz="1500">
                <a:solidFill>
                  <a:schemeClr val="dk1"/>
                </a:solidFill>
              </a:rPr>
              <a:t> </a:t>
            </a:r>
            <a:r>
              <a:rPr lang="pl" sz="1500">
                <a:solidFill>
                  <a:schemeClr val="lt1"/>
                </a:solidFill>
              </a:rPr>
              <a:t> Wprowadzenie do sztucznej inteligencji i ChatGPT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lt1"/>
                </a:solidFill>
              </a:rPr>
              <a:t>2. Narzędzia AI wspierającym pracę nauczyciela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lt1"/>
                </a:solidFill>
              </a:rPr>
              <a:t>3. Twórcze wykorzystanie AI w nauczaniu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lt1"/>
                </a:solidFill>
              </a:rPr>
              <a:t>4.  Integracja AI z edukacją muzyczną i wizualną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lt1"/>
                </a:solidFill>
              </a:rPr>
              <a:t>5.   Bezpieczeństwo, etyka i zaawansowane narzędzia AI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lt1"/>
                </a:solidFill>
              </a:rPr>
              <a:t>6. Jak pracować z Padlet i  Padlet TA 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500">
                <a:solidFill>
                  <a:schemeClr val="lt1"/>
                </a:solidFill>
              </a:rPr>
              <a:t>7. Jak rozpoznawać prace wygenerowane przez AI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83" name="Google Shape;83;p16" title="pobrane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413" y="82866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5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Korzyści z uczestnictwa w kursie: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11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1. Wprowadzenie do sztucznej inteligencji i ChatGPT</a:t>
            </a:r>
            <a:endParaRPr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pl" sz="1600">
                <a:solidFill>
                  <a:schemeClr val="lt1"/>
                </a:solidFill>
              </a:rPr>
              <a:t>Zrozumienie podstaw działania AI i modeli językowych.</a:t>
            </a:r>
            <a:br>
              <a:rPr lang="pl" sz="1600">
                <a:solidFill>
                  <a:schemeClr val="lt1"/>
                </a:solidFill>
              </a:rPr>
            </a:b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pl" sz="1600">
                <a:solidFill>
                  <a:schemeClr val="lt1"/>
                </a:solidFill>
              </a:rPr>
              <a:t>Umiejętność krytycznej oceny możliwości i ograniczeń narzędzi AI.</a:t>
            </a:r>
            <a:br>
              <a:rPr lang="pl" sz="1600">
                <a:solidFill>
                  <a:schemeClr val="lt1"/>
                </a:solidFill>
              </a:rPr>
            </a:b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pl" sz="1600">
                <a:solidFill>
                  <a:schemeClr val="lt1"/>
                </a:solidFill>
              </a:rPr>
              <a:t>Wzrost świadomości, jak AI zmienia edukację, rynek pracy i codzienność.</a:t>
            </a:r>
            <a:br>
              <a:rPr lang="pl" sz="1600">
                <a:solidFill>
                  <a:schemeClr val="lt1"/>
                </a:solidFill>
              </a:rPr>
            </a:b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pl" sz="1600">
                <a:solidFill>
                  <a:schemeClr val="lt1"/>
                </a:solidFill>
              </a:rPr>
              <a:t>Gotowość do świadomego korzystania z ChatGPT w praktyce szkolnej.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pl" sz="1300">
                <a:solidFill>
                  <a:schemeClr val="lt1"/>
                </a:solidFill>
              </a:rPr>
              <a:t> </a:t>
            </a:r>
            <a:r>
              <a:rPr b="1" lang="pl" sz="2600">
                <a:solidFill>
                  <a:schemeClr val="lt1"/>
                </a:solidFill>
              </a:rPr>
              <a:t>Narzędzia AI wspierające pracę nauczyciela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pl" sz="1700">
                <a:solidFill>
                  <a:schemeClr val="lt1"/>
                </a:solidFill>
              </a:rPr>
              <a:t>Usprawnienie planowania lekcji (generowanie konspektów, pomocy dydaktycznych).</a:t>
            </a:r>
            <a:br>
              <a:rPr lang="pl" sz="1700">
                <a:solidFill>
                  <a:schemeClr val="lt1"/>
                </a:solidFill>
              </a:rPr>
            </a:b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pl" sz="1700">
                <a:solidFill>
                  <a:schemeClr val="lt1"/>
                </a:solidFill>
              </a:rPr>
              <a:t>Automatyzacja części zadań (np. sprawdzanie wiedzy, przygotowanie testów).</a:t>
            </a:r>
            <a:br>
              <a:rPr lang="pl" sz="1700">
                <a:solidFill>
                  <a:schemeClr val="lt1"/>
                </a:solidFill>
              </a:rPr>
            </a:b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pl" sz="1700">
                <a:solidFill>
                  <a:schemeClr val="lt1"/>
                </a:solidFill>
              </a:rPr>
              <a:t>Wzrost efektywności pracy i oszczędność czasu.</a:t>
            </a:r>
            <a:br>
              <a:rPr lang="pl" sz="1700">
                <a:solidFill>
                  <a:schemeClr val="lt1"/>
                </a:solidFill>
              </a:rPr>
            </a:b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pl" sz="1700">
                <a:solidFill>
                  <a:schemeClr val="lt1"/>
                </a:solidFill>
              </a:rPr>
              <a:t>Dostęp do narzędzi wspierających indywidualizację nauczania.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Twórcze wykorzystanie AI w nauczaniu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Inspiracje do aktywizujących metod pracy z uczniami.</a:t>
            </a:r>
            <a:br>
              <a:rPr lang="pl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Umiejętność tworzenia quizów, opowiadań, gier edukacyjnych czy projektów interdyscyplinarnych z pomocą AI.</a:t>
            </a:r>
            <a:br>
              <a:rPr lang="pl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Rozwijanie kompetencji kreatywnych uczniów poprzez zadania współtworzone z AI.</a:t>
            </a:r>
            <a:br>
              <a:rPr lang="pl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Wzmacnianie zaangażowania i motywacji uczniów.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414875" y="445025"/>
            <a:ext cx="841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Integracja AI z edukacją muzyczną i wizualną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Poznanie narzędzi AI do generowania grafiki, muzyki i multimediów.</a:t>
            </a:r>
            <a:br>
              <a:rPr lang="pl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Rozwijanie nowych form ekspresji artystycznej i multimedialnej.</a:t>
            </a:r>
            <a:br>
              <a:rPr lang="pl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Możliwość tworzenia autorskich materiałów wizualnych i muzycznych wspólnie z uczniami.</a:t>
            </a:r>
            <a:br>
              <a:rPr lang="pl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Poszerzanie horyzontów uczniów o nowoczesne technologie w sztuce.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chemeClr val="lt1"/>
                </a:solidFill>
              </a:rPr>
              <a:t>Bezpieczeństwo, etyka i zaawansowane narzędzia AI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Ś</a:t>
            </a:r>
            <a:r>
              <a:rPr lang="pl">
                <a:solidFill>
                  <a:schemeClr val="lt1"/>
                </a:solidFill>
              </a:rPr>
              <a:t>wiadomość zagrożeń (plagiat, dezinformacja, uzależnienie od technologii).</a:t>
            </a:r>
            <a:br>
              <a:rPr lang="pl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Umiejętność kształtowania postaw etycznych u uczniów.</a:t>
            </a:r>
            <a:br>
              <a:rPr lang="pl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Poznanie zasad bezpiecznego korzystania z AI w pracy nauczyciela i ucznia.</a:t>
            </a:r>
            <a:br>
              <a:rPr lang="pl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lt1"/>
                </a:solidFill>
              </a:rPr>
              <a:t>Przygotowanie do dyskusji o wpływie AI na społeczeństwo.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